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7"/>
  </p:notesMasterIdLst>
  <p:handoutMasterIdLst>
    <p:handoutMasterId r:id="rId18"/>
  </p:handoutMasterIdLst>
  <p:sldIdLst>
    <p:sldId id="314" r:id="rId2"/>
    <p:sldId id="313" r:id="rId3"/>
    <p:sldId id="297" r:id="rId4"/>
    <p:sldId id="257" r:id="rId5"/>
    <p:sldId id="304" r:id="rId6"/>
    <p:sldId id="258" r:id="rId7"/>
    <p:sldId id="259" r:id="rId8"/>
    <p:sldId id="305" r:id="rId9"/>
    <p:sldId id="301" r:id="rId10"/>
    <p:sldId id="302" r:id="rId11"/>
    <p:sldId id="306" r:id="rId12"/>
    <p:sldId id="307" r:id="rId13"/>
    <p:sldId id="308" r:id="rId14"/>
    <p:sldId id="309" r:id="rId15"/>
    <p:sldId id="310" r:id="rId16"/>
  </p:sldIdLst>
  <p:sldSz cx="9144000" cy="6858000" type="screen4x3"/>
  <p:notesSz cx="9866313" cy="673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5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9198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9198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74CD8-2FA2-46D9-B9FD-4920222B7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0284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9198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17888" y="841375"/>
            <a:ext cx="303053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632" y="3241587"/>
            <a:ext cx="7893050" cy="26522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9198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1DCC7-B360-44DC-8BE5-8757255FD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53917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6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23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B5DC18-C315-8619-5117-04F34A4BCF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9847A6D-2235-9812-7FD1-1BAD6896BB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ABABC22-FBAC-7A67-5924-B2F23EB32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100E3F-625B-0DFE-FEBF-3C7C19FD3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40518EA-9C17-4307-B7F6-6877E4EBB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055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345D34-E82F-B0A0-6D1A-00454CE1D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6F6B7F3-5F58-F7D7-2E04-B7F052B354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6C1DA71-0DAE-79F7-87B3-4F4C5B19E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FA0F2AE-E030-2A01-EA6B-CC2B7AFAD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C7B2171-7C6E-CB13-4821-481BF2776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7400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1AC54AB-EFB6-695A-6106-2D99C3713F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C4580DE-B760-AB83-C5DE-F84FD98E5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7C40243-688C-8EED-F83E-AF2398C2C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635F16A-DF1B-2076-ACF6-21E68454B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E04E0BE-A85C-087F-A65F-0D8ABB344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3166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4E116F-6FCA-83BD-335E-070C24AA4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3B9214-E39E-D793-D99B-76BA3CD25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A81A70B-6EFE-BB07-C5DA-B5499EEB6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167888C-B4E4-B25F-F4B9-CAEB58B62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881B17-9BD1-203B-7606-4E9395576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4973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7B3B43-F6BF-BA60-1949-043BE3552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A7B31A9-7DD0-3C79-54F9-4210C8D60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EB440F2-CF4F-0AEE-8950-D64E2C7C8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18573C5-3B2A-50AF-4578-A6D38E30A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6A3071E-339E-7020-3C3D-7A88769E0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9522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2603A4-93C8-E69A-D26E-70DDFF13A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1A1180-C6CB-35D7-09F8-E65BC48CB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BBBB790-A61A-2B40-2A4D-CBEFFD2FF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8E4CD04-2EE7-BF30-1474-109567439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DBE0965-5B63-62E8-53CE-FAB6133BA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11FEE8-985F-3F9E-74C3-5EE0622CF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2650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E146F1-9C93-B39D-C18E-64451CC54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9C0589D-0A2D-8DDA-CA38-D7B568AD1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BA24DD8-3FA1-A4EB-D81A-F1EE14FEF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C59BD2F-16E1-BCAA-1FE8-73C5C102B4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828B042-B577-9F4F-C5CC-00F19C431A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C9EC76C-563D-4902-D91A-FC1B9978E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904360B-3938-475E-DDAD-6297CA2A5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996458E-A4E0-4F87-32E5-97304C464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8950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62762C-89FF-6EC3-61A2-382B5EA7A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A17D57C-D926-E075-FDCA-7B18BEB5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0A59894-F52E-2137-A21D-5A4D26737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9F556E8-0152-2D82-9ED8-466BF7812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1547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C3D353D-C019-D660-AAC6-1D79307FA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EED8ED4-449C-F0C1-E6B0-7BC072CE8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D79549F-7ACA-BCB1-06F5-F62D84A67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978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A0FAC7-6D60-3C62-8098-847D60FA2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68C452-8271-59D7-355E-C19A18B32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1F16984-2F5C-8225-4879-2EF06ECB1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15F3DE3-8838-DB1E-F515-5E271AE69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5F775E2-3DD9-CCD5-0473-E93B6B8FD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EA0178B-E8D4-E943-A2A1-4C57C5668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2977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21AAEA-B5DA-54EC-1C1B-99B8CF1B6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5AE7150-1AAE-2C36-D55A-5064549900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E3D4672-F07F-C713-65AD-3A9BE3816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713C90F-0EB3-975A-6A67-42AC5B2A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A25BF44-A271-FAD8-461A-6AD7DCE18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7AE9392-FCDE-3345-6503-632DF0702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9409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B355550-BDE5-43E3-44AB-FC6344663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8DE907C-2AD4-FFD8-F1F3-3C084BC45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6F9C8A-5EA1-F5F7-4EE7-76496A5AD3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73EDCB7-9A15-6522-B04C-AE97A6CD52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B59B3C8-5107-96BB-5982-6B38BBF8C7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523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4462" y="944787"/>
            <a:ext cx="89154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Course Name- </a:t>
            </a:r>
            <a:r>
              <a:rPr lang="en-US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Production 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Technology for Ornamental Crops, MAP and Landscaping </a:t>
            </a:r>
            <a:endParaRPr lang="en-US" sz="2400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ambria" panose="02040503050406030204" pitchFamily="18" charset="0"/>
              </a:rPr>
              <a:t>Course Code- 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20014400</a:t>
            </a: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3151401" y="4038600"/>
            <a:ext cx="52549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 smtClean="0">
                <a:latin typeface="Cambria" panose="02040503050406030204" pitchFamily="18" charset="0"/>
              </a:rPr>
              <a:t>Presented By- </a:t>
            </a:r>
            <a:r>
              <a:rPr lang="en-IN" sz="2400" dirty="0" err="1" smtClean="0">
                <a:latin typeface="Cambria" panose="02040503050406030204" pitchFamily="18" charset="0"/>
              </a:rPr>
              <a:t>Dr</a:t>
            </a:r>
            <a:r>
              <a:rPr lang="en-IN" sz="2400" dirty="0" err="1">
                <a:latin typeface="Cambria" panose="02040503050406030204" pitchFamily="18" charset="0"/>
              </a:rPr>
              <a:t>.</a:t>
            </a:r>
            <a:r>
              <a:rPr lang="en-IN" sz="2400" dirty="0">
                <a:latin typeface="Cambria" panose="02040503050406030204" pitchFamily="18" charset="0"/>
              </a:rPr>
              <a:t> Mahendra  Kr. </a:t>
            </a:r>
            <a:r>
              <a:rPr lang="en-IN" sz="2400" dirty="0" err="1">
                <a:latin typeface="Cambria" panose="02040503050406030204" pitchFamily="18" charset="0"/>
              </a:rPr>
              <a:t>Yadav</a:t>
            </a:r>
            <a:r>
              <a:rPr lang="en-IN" sz="2400" dirty="0">
                <a:latin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3032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381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2" name="Rectangle 1"/>
          <p:cNvSpPr/>
          <p:nvPr/>
        </p:nvSpPr>
        <p:spPr>
          <a:xfrm>
            <a:off x="-152400" y="0"/>
            <a:ext cx="9143999" cy="6027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43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Scope</a:t>
            </a:r>
            <a:r>
              <a:rPr lang="en-US" sz="1600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z="1600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Ornamental</a:t>
            </a:r>
            <a:r>
              <a:rPr lang="en-US" sz="1600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Crops</a:t>
            </a:r>
            <a:r>
              <a:rPr lang="en-US" sz="1600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India:</a:t>
            </a:r>
          </a:p>
          <a:p>
            <a:pPr marL="742950" marR="257810" lvl="1" indent="-285750" algn="just">
              <a:lnSpc>
                <a:spcPct val="150000"/>
              </a:lnSpc>
              <a:spcBef>
                <a:spcPts val="20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India is blessed with varied and dynamic agro-climatic condition, good quality soil and</a:t>
            </a:r>
            <a:r>
              <a:rPr lang="en-US" sz="16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water</a:t>
            </a:r>
            <a:r>
              <a:rPr lang="en-US" sz="1600" spc="-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made</a:t>
            </a:r>
            <a:r>
              <a:rPr lang="en-US" sz="16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suitable</a:t>
            </a:r>
            <a:r>
              <a:rPr lang="en-US" sz="16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for floriculture.</a:t>
            </a:r>
            <a:endParaRPr lang="en-US" sz="14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742950" marR="25908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Geographically India is well located</a:t>
            </a:r>
            <a:r>
              <a:rPr lang="en-US" sz="16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between two major markets i.e.,</a:t>
            </a:r>
            <a:r>
              <a:rPr lang="en-US" sz="1600" spc="3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Europe and East</a:t>
            </a:r>
            <a:r>
              <a:rPr lang="en-US" sz="16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Asia.</a:t>
            </a:r>
            <a:endParaRPr lang="en-US" sz="14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742950" marR="26035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Winter is being very mild and hence there is lot of scope to export Indian flowers to</a:t>
            </a:r>
            <a:r>
              <a:rPr lang="en-US" sz="16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temperate countries during the winter season, when the demand is in peak because of</a:t>
            </a:r>
            <a:r>
              <a:rPr lang="en-US" sz="16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important</a:t>
            </a:r>
            <a:r>
              <a:rPr lang="en-US" sz="16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winter festivals</a:t>
            </a:r>
            <a:r>
              <a:rPr lang="en-US" sz="16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like</a:t>
            </a:r>
            <a:r>
              <a:rPr lang="en-US" sz="16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Christmas, New</a:t>
            </a:r>
            <a:r>
              <a:rPr lang="en-US" sz="16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Year Day</a:t>
            </a:r>
            <a:r>
              <a:rPr lang="en-US" sz="16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and Valentine’s</a:t>
            </a:r>
            <a:r>
              <a:rPr lang="en-US" sz="16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Day.</a:t>
            </a:r>
            <a:endParaRPr lang="en-US" sz="14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742950" marR="26035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16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Labour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cost is very low in India, nearly 10-15 times cheaper than that of similar employees</a:t>
            </a:r>
            <a:r>
              <a:rPr lang="en-US" sz="1600" spc="-28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</a:t>
            </a:r>
            <a:r>
              <a:rPr lang="en-US" sz="16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</a:t>
            </a:r>
            <a:r>
              <a:rPr lang="en-US" sz="16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Netherlands,</a:t>
            </a:r>
            <a:r>
              <a:rPr lang="en-US" sz="16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Israel</a:t>
            </a:r>
            <a:r>
              <a:rPr lang="en-US" sz="1600" spc="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and Japan.</a:t>
            </a:r>
            <a:endParaRPr lang="en-US" sz="14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742950" marR="259715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 Government of India has identified floriculture as "Extreme Focus Thrust Area" for</a:t>
            </a:r>
            <a:r>
              <a:rPr lang="en-US" sz="16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export</a:t>
            </a:r>
            <a:r>
              <a:rPr lang="en-US" sz="16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during</a:t>
            </a:r>
            <a:r>
              <a:rPr lang="en-US" sz="1600" spc="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IX plan.</a:t>
            </a:r>
            <a:endParaRPr lang="en-US" sz="14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742950" marR="25654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With the implementation of GATT agreement European nations has brought down the</a:t>
            </a:r>
            <a:r>
              <a:rPr lang="en-US" sz="16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import</a:t>
            </a:r>
            <a:r>
              <a:rPr lang="en-US" sz="16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duty on floricultural products, which</a:t>
            </a:r>
            <a:r>
              <a:rPr lang="en-US" sz="1600" spc="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at</a:t>
            </a:r>
            <a:r>
              <a:rPr lang="en-US" sz="16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present is 15 %.</a:t>
            </a:r>
            <a:endParaRPr lang="en-US" sz="14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742950" marR="25781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 International market is growing @ 8-10 % annually. The International demand is</a:t>
            </a:r>
            <a:r>
              <a:rPr lang="en-US" sz="16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around </a:t>
            </a:r>
            <a:r>
              <a:rPr lang="en-US" sz="16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Rs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. 90,000 </a:t>
            </a:r>
            <a:r>
              <a:rPr lang="en-US" sz="16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crore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/ year and domestic market at 20-25 %. Hence, the scope to enter</a:t>
            </a:r>
            <a:r>
              <a:rPr lang="en-US" sz="16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floriculture</a:t>
            </a:r>
            <a:r>
              <a:rPr lang="en-US" sz="1600" spc="-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industry in</a:t>
            </a:r>
            <a:r>
              <a:rPr lang="en-US" sz="1600" spc="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India is unlimited.</a:t>
            </a:r>
            <a:endParaRPr lang="en-US" sz="140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44778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23446" y="490384"/>
            <a:ext cx="9067800" cy="5745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marR="26035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APEDA is giving financial assistance to some extent for various activities connected with</a:t>
            </a:r>
            <a:r>
              <a:rPr lang="en-US" sz="14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export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of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floriculture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products.</a:t>
            </a:r>
          </a:p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Easy</a:t>
            </a:r>
            <a:r>
              <a:rPr lang="en-US" sz="1400" spc="-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bank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financing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for hi-tech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floriculture.</a:t>
            </a:r>
          </a:p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1400" dirty="0" smtClean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100</a:t>
            </a:r>
            <a:r>
              <a:rPr lang="en-US" sz="1400" spc="-5" dirty="0" smtClean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per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cent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tax</a:t>
            </a:r>
            <a:r>
              <a:rPr lang="en-US" sz="14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exemption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has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given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on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implements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/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raw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materials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used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greenhouses.</a:t>
            </a:r>
          </a:p>
          <a:p>
            <a:pPr marL="742950" marR="0" lvl="1" indent="-285750" algn="just">
              <a:lnSpc>
                <a:spcPct val="150000"/>
              </a:lnSpc>
              <a:spcBef>
                <a:spcPts val="21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</a:t>
            </a:r>
            <a:r>
              <a:rPr lang="en-US" sz="1400" spc="-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rules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and</a:t>
            </a:r>
            <a:r>
              <a:rPr lang="en-US" sz="14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regulations</a:t>
            </a:r>
            <a:r>
              <a:rPr lang="en-US" sz="14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related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to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import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and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exports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have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been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minimized.</a:t>
            </a:r>
          </a:p>
          <a:p>
            <a:pPr marL="742950" marR="257810" lvl="1" indent="-285750" algn="just">
              <a:lnSpc>
                <a:spcPct val="150000"/>
              </a:lnSpc>
              <a:spcBef>
                <a:spcPts val="20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Singapore</a:t>
            </a:r>
            <a:r>
              <a:rPr lang="en-US" sz="1400" spc="18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is</a:t>
            </a:r>
            <a:r>
              <a:rPr lang="en-US" sz="1400" spc="2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</a:t>
            </a:r>
            <a:r>
              <a:rPr lang="en-US" sz="1400" spc="19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nearest</a:t>
            </a:r>
            <a:r>
              <a:rPr lang="en-US" sz="1400" spc="2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International</a:t>
            </a:r>
            <a:r>
              <a:rPr lang="en-US" sz="1400" spc="2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standard</a:t>
            </a:r>
            <a:r>
              <a:rPr lang="en-US" sz="1400" spc="18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flower</a:t>
            </a:r>
            <a:r>
              <a:rPr lang="en-US" sz="1400" spc="19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auction</a:t>
            </a:r>
            <a:r>
              <a:rPr lang="en-US" sz="1400" spc="19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centre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</a:t>
            </a:r>
            <a:r>
              <a:rPr lang="en-US" sz="1400" spc="19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helpful</a:t>
            </a:r>
            <a:r>
              <a:rPr lang="en-US" sz="1400" spc="19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for</a:t>
            </a:r>
            <a:r>
              <a:rPr lang="en-US" sz="1400" spc="19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Indian</a:t>
            </a:r>
            <a:r>
              <a:rPr lang="en-US" sz="1400" spc="-28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exports.</a:t>
            </a:r>
          </a:p>
          <a:p>
            <a:pPr marL="742950" marR="260985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Floriculture</a:t>
            </a:r>
            <a:r>
              <a:rPr lang="en-US" sz="1400" spc="2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products</a:t>
            </a:r>
            <a:r>
              <a:rPr lang="en-US" sz="1400" spc="2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posses</a:t>
            </a:r>
            <a:r>
              <a:rPr lang="en-US" sz="1400" spc="2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25-30</a:t>
            </a:r>
            <a:r>
              <a:rPr lang="en-US" sz="1400" spc="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time</a:t>
            </a:r>
            <a:r>
              <a:rPr lang="en-US" sz="1400" spc="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more</a:t>
            </a:r>
            <a:r>
              <a:rPr lang="en-US" sz="1400" spc="2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foreign</a:t>
            </a:r>
            <a:r>
              <a:rPr lang="en-US" sz="1400" spc="2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exchange</a:t>
            </a:r>
            <a:r>
              <a:rPr lang="en-US" sz="1400" spc="2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earning</a:t>
            </a:r>
            <a:r>
              <a:rPr lang="en-US" sz="1400" spc="3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ability</a:t>
            </a:r>
            <a:r>
              <a:rPr lang="en-US" sz="1400" spc="2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than</a:t>
            </a:r>
            <a:r>
              <a:rPr lang="en-US" sz="1400" spc="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cereals</a:t>
            </a:r>
            <a:r>
              <a:rPr lang="en-US" sz="1400" spc="-28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or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any other agricultural/horticultural products.</a:t>
            </a:r>
          </a:p>
          <a:p>
            <a:pPr marL="742950" marR="260985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Floriculture</a:t>
            </a:r>
            <a:r>
              <a:rPr lang="en-US" sz="1400" spc="16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is</a:t>
            </a:r>
            <a:r>
              <a:rPr lang="en-US" sz="1400" spc="17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capable</a:t>
            </a:r>
            <a:r>
              <a:rPr lang="en-US" sz="1400" spc="17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of</a:t>
            </a:r>
            <a:r>
              <a:rPr lang="en-US" sz="1400" spc="17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attracting</a:t>
            </a:r>
            <a:r>
              <a:rPr lang="en-US" sz="1400" spc="17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and</a:t>
            </a:r>
            <a:r>
              <a:rPr lang="en-US" sz="1400" spc="17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retaining</a:t>
            </a:r>
            <a:r>
              <a:rPr lang="en-US" sz="1400" spc="17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large</a:t>
            </a:r>
            <a:r>
              <a:rPr lang="en-US" sz="1400" spc="16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number</a:t>
            </a:r>
            <a:r>
              <a:rPr lang="en-US" sz="1400" spc="16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of</a:t>
            </a:r>
            <a:r>
              <a:rPr lang="en-US" sz="1400" spc="17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progressive</a:t>
            </a:r>
            <a:r>
              <a:rPr lang="en-US" sz="1400" spc="16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farmers</a:t>
            </a:r>
            <a:r>
              <a:rPr lang="en-US" sz="1400" spc="17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/</a:t>
            </a:r>
            <a:r>
              <a:rPr lang="en-US" sz="1400" spc="-28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entrepreneurs.</a:t>
            </a:r>
          </a:p>
          <a:p>
            <a:pPr marL="742950" marR="262255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Due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to</a:t>
            </a:r>
            <a:r>
              <a:rPr lang="en-US" sz="1400" spc="2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ample</a:t>
            </a:r>
            <a:r>
              <a:rPr lang="en-US" sz="14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sunlight</a:t>
            </a:r>
            <a:r>
              <a:rPr lang="en-US" sz="14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and</a:t>
            </a:r>
            <a:r>
              <a:rPr lang="en-US" sz="1400" spc="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optimum</a:t>
            </a:r>
            <a:r>
              <a:rPr lang="en-US" sz="1400" spc="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temperature</a:t>
            </a:r>
            <a:r>
              <a:rPr lang="en-US" sz="1400" spc="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during</a:t>
            </a:r>
            <a:r>
              <a:rPr lang="en-US" sz="14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winter,</a:t>
            </a:r>
            <a:r>
              <a:rPr lang="en-US" sz="1400" spc="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it</a:t>
            </a:r>
            <a:r>
              <a:rPr lang="en-US" sz="14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does</a:t>
            </a:r>
            <a:r>
              <a:rPr lang="en-US" sz="1400" spc="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not</a:t>
            </a:r>
            <a:r>
              <a:rPr lang="en-US" sz="1400" spc="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require</a:t>
            </a:r>
            <a:r>
              <a:rPr lang="en-US" sz="1400" spc="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artificial</a:t>
            </a:r>
            <a:r>
              <a:rPr lang="en-US" sz="1400" spc="-28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lighting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or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heating for green house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production of cut flowers.</a:t>
            </a:r>
          </a:p>
          <a:p>
            <a:pPr marL="742950" marR="257175" lvl="1" indent="-285750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</a:t>
            </a:r>
            <a:r>
              <a:rPr lang="en-US" sz="1400" spc="1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Government</a:t>
            </a:r>
            <a:r>
              <a:rPr lang="en-US" sz="1400" spc="1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of</a:t>
            </a:r>
            <a:r>
              <a:rPr lang="en-US" sz="1400" spc="12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India</a:t>
            </a:r>
            <a:r>
              <a:rPr lang="en-US" sz="1400" spc="1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has</a:t>
            </a:r>
            <a:r>
              <a:rPr lang="en-US" sz="1400" spc="1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identified</a:t>
            </a:r>
            <a:r>
              <a:rPr lang="en-US" sz="1400" spc="1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product</a:t>
            </a:r>
            <a:r>
              <a:rPr lang="en-US" sz="1400" spc="12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specific</a:t>
            </a:r>
            <a:r>
              <a:rPr lang="en-US" sz="1400" spc="1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zones</a:t>
            </a:r>
            <a:r>
              <a:rPr lang="en-US" sz="1400" spc="1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for</a:t>
            </a:r>
            <a:r>
              <a:rPr lang="en-US" sz="1400" spc="1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selective</a:t>
            </a:r>
            <a:r>
              <a:rPr lang="en-US" sz="1400" spc="10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research</a:t>
            </a:r>
            <a:r>
              <a:rPr lang="en-US" sz="1400" spc="15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and</a:t>
            </a:r>
            <a:r>
              <a:rPr lang="en-US" sz="1400" spc="-28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development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of floriculture.</a:t>
            </a:r>
          </a:p>
          <a:p>
            <a:pPr marL="742950" marR="259715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APEDA</a:t>
            </a:r>
            <a:r>
              <a:rPr lang="en-US" sz="1400" spc="19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and</a:t>
            </a:r>
            <a:r>
              <a:rPr lang="en-US" sz="1400" spc="2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GOK</a:t>
            </a:r>
            <a:r>
              <a:rPr lang="en-US" sz="1400" spc="2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have</a:t>
            </a:r>
            <a:r>
              <a:rPr lang="en-US" sz="1400" spc="19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established</a:t>
            </a:r>
            <a:r>
              <a:rPr lang="en-US" sz="1400" spc="2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four</a:t>
            </a:r>
            <a:r>
              <a:rPr lang="en-US" sz="1400" spc="19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flower</a:t>
            </a:r>
            <a:r>
              <a:rPr lang="en-US" sz="1400" spc="19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auction</a:t>
            </a:r>
            <a:r>
              <a:rPr lang="en-US" sz="1400" spc="2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centers</a:t>
            </a:r>
            <a:r>
              <a:rPr lang="en-US" sz="1400" spc="2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including</a:t>
            </a:r>
            <a:r>
              <a:rPr lang="en-US" sz="1400" spc="20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one</a:t>
            </a:r>
            <a:r>
              <a:rPr lang="en-US" sz="1400" spc="19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</a:t>
            </a:r>
            <a:r>
              <a:rPr lang="en-US" sz="1400" spc="-28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Bengaluru,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Noida (UP), Mumbai and New Delhi.</a:t>
            </a:r>
          </a:p>
          <a:p>
            <a:pPr marL="742950" marR="25908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APEDA</a:t>
            </a:r>
            <a:r>
              <a:rPr lang="en-US" sz="1400" spc="25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also</a:t>
            </a:r>
            <a:r>
              <a:rPr lang="en-US" sz="1400" spc="25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has</a:t>
            </a:r>
            <a:r>
              <a:rPr lang="en-US" sz="1400" spc="25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setup</a:t>
            </a:r>
            <a:r>
              <a:rPr lang="en-US" sz="1400" spc="26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</a:t>
            </a:r>
            <a:r>
              <a:rPr lang="en-US" sz="1400" spc="25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marketing</a:t>
            </a:r>
            <a:r>
              <a:rPr lang="en-US" sz="1400" spc="25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center</a:t>
            </a:r>
            <a:r>
              <a:rPr lang="en-US" sz="1400" spc="25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at</a:t>
            </a:r>
            <a:r>
              <a:rPr lang="en-US" sz="1400" spc="27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Aalsmeer</a:t>
            </a:r>
            <a:r>
              <a:rPr lang="en-US" sz="1400" spc="25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(The</a:t>
            </a:r>
            <a:r>
              <a:rPr lang="en-US" sz="1400" spc="25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Netherlands)</a:t>
            </a:r>
            <a:r>
              <a:rPr lang="en-US" sz="1400" spc="25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to</a:t>
            </a:r>
            <a:r>
              <a:rPr lang="en-US" sz="1400" spc="26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promote</a:t>
            </a:r>
            <a:r>
              <a:rPr lang="en-US" sz="1400" spc="-28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Indian</a:t>
            </a:r>
            <a:r>
              <a:rPr lang="en-US" sz="14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produce.</a:t>
            </a:r>
          </a:p>
          <a:p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1400" dirty="0"/>
          </a:p>
        </p:txBody>
      </p:sp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4060" y="0"/>
            <a:ext cx="1499939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181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52400"/>
            <a:ext cx="9144000" cy="6433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430" marR="0" algn="just">
              <a:spcBef>
                <a:spcPts val="360"/>
              </a:spcBef>
              <a:spcAft>
                <a:spcPts val="0"/>
              </a:spcAft>
            </a:pPr>
            <a:r>
              <a:rPr lang="en-US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Importance</a:t>
            </a:r>
            <a:r>
              <a:rPr lang="en-US" sz="1500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&amp;</a:t>
            </a:r>
            <a:r>
              <a:rPr lang="en-US" sz="15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Scope</a:t>
            </a:r>
            <a:r>
              <a:rPr lang="en-US" sz="15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z="1500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Medicinal</a:t>
            </a:r>
            <a:r>
              <a:rPr lang="en-US" sz="1500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Plants</a:t>
            </a:r>
            <a:r>
              <a:rPr lang="en-US" sz="1500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1500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India:</a:t>
            </a:r>
          </a:p>
          <a:p>
            <a:pPr marL="742950" marR="256540" lvl="1" indent="-285750" algn="just">
              <a:lnSpc>
                <a:spcPct val="115000"/>
              </a:lnSpc>
              <a:spcBef>
                <a:spcPts val="20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India is one of the few countries where, almost all the known medicinal plants can be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cultivated in some part of the country or the other. Among the various plants from the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country and abroad opium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poppy, </a:t>
            </a:r>
            <a:r>
              <a:rPr lang="en-US" sz="15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sapogenin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bearing yams,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senna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 </a:t>
            </a:r>
            <a:r>
              <a:rPr lang="en-US" sz="15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psyllium</a:t>
            </a:r>
            <a:r>
              <a:rPr lang="en-US" sz="1500" spc="3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husk and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seeds,</a:t>
            </a:r>
            <a:r>
              <a:rPr lang="en-US" sz="15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cinchona</a:t>
            </a:r>
            <a:r>
              <a:rPr lang="en-US" sz="15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are</a:t>
            </a:r>
            <a:r>
              <a:rPr lang="en-US" sz="15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 great demand.</a:t>
            </a:r>
          </a:p>
          <a:p>
            <a:pPr marL="742950" marR="260985" lvl="1" indent="-285750" algn="just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 ancient Indian system of medicine (ISM) is predominantly a plant based material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medica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making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use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of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most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of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our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native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plants.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It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caters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to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almost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entire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rural</a:t>
            </a:r>
            <a:r>
              <a:rPr lang="en-US" sz="1500" spc="-28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population</a:t>
            </a:r>
            <a:r>
              <a:rPr lang="en-US" sz="1500" spc="8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of</a:t>
            </a:r>
            <a:r>
              <a:rPr lang="en-US" sz="1500" spc="7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our</a:t>
            </a:r>
            <a:r>
              <a:rPr lang="en-US" sz="1500" spc="7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country</a:t>
            </a:r>
            <a:r>
              <a:rPr lang="en-US" sz="1500" spc="7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mainly</a:t>
            </a:r>
            <a:r>
              <a:rPr lang="en-US" sz="1500" spc="8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because</a:t>
            </a:r>
            <a:r>
              <a:rPr lang="en-US" sz="1500" spc="7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of</a:t>
            </a:r>
            <a:r>
              <a:rPr lang="en-US" sz="1500" spc="7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</a:t>
            </a:r>
            <a:r>
              <a:rPr lang="en-US" sz="1500" spc="7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scarcity</a:t>
            </a:r>
            <a:r>
              <a:rPr lang="en-US" sz="1500" spc="7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of</a:t>
            </a:r>
            <a:r>
              <a:rPr lang="en-US" sz="1500" spc="7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modern</a:t>
            </a:r>
            <a:r>
              <a:rPr lang="en-US" sz="1500" spc="7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allopathic</a:t>
            </a:r>
            <a:r>
              <a:rPr lang="en-US" sz="1500" spc="7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health</a:t>
            </a:r>
            <a:r>
              <a:rPr lang="en-US" sz="1500" spc="7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care</a:t>
            </a:r>
            <a:r>
              <a:rPr lang="en-US" sz="1500" spc="-29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</a:t>
            </a:r>
            <a:r>
              <a:rPr lang="en-US" sz="15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our villages.</a:t>
            </a:r>
          </a:p>
          <a:p>
            <a:pPr marL="742950" marR="256540" lvl="1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ISM offers most appropriate or first line therapy against many diseases like Jaundice,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bronchial asthma, rheumatoid arthritis,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diabetes etc. For which allopathic</a:t>
            </a:r>
            <a:r>
              <a:rPr lang="en-US" sz="1500" spc="3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medicines have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as yet no cure. It is well known that most allopathic medicines produce many morbid side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effects.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For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this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reason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more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and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more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people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western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societies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are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showing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increasing</a:t>
            </a:r>
            <a:r>
              <a:rPr lang="en-US" sz="15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interest and preference</a:t>
            </a:r>
            <a:r>
              <a:rPr lang="en-US" sz="1500" spc="-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for</a:t>
            </a:r>
            <a:r>
              <a:rPr lang="en-US" sz="1500" spc="-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organic drugs and</a:t>
            </a:r>
            <a:r>
              <a:rPr lang="en-US" sz="15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their</a:t>
            </a:r>
            <a:r>
              <a:rPr lang="en-US" sz="15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preparations.</a:t>
            </a:r>
          </a:p>
          <a:p>
            <a:pPr marL="742950" marR="257175" lvl="1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India has about 2000 species of medicinal plants and a vast geographical area with high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production potential and varied agro-climatic conditions. Most of these plants can subsist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under stress conditions and are thus suited even for rain fed agriculture. Cultivation of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medicinal plants offers considerable scope for rural employment and export for foreign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exchange</a:t>
            </a:r>
            <a:r>
              <a:rPr lang="en-US" sz="15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earnings.</a:t>
            </a:r>
          </a:p>
          <a:p>
            <a:pPr marL="742950" marR="257175" lvl="1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India is already a major exporter of medicinal plants. It is estimated that </a:t>
            </a:r>
            <a:r>
              <a:rPr lang="en-US" sz="15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Rs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. 1060 </a:t>
            </a:r>
            <a:r>
              <a:rPr lang="en-US" sz="15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crore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worth of raw materials and drugs from medicinal plants are exported from India. It holds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monopoly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production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and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export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of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psyllium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and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senna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and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is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second</a:t>
            </a:r>
            <a:r>
              <a:rPr lang="en-US" sz="1500" spc="3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largest</a:t>
            </a:r>
            <a:r>
              <a:rPr lang="en-US" sz="1500" spc="-28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exporter</a:t>
            </a:r>
            <a:r>
              <a:rPr lang="en-US" sz="15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of</a:t>
            </a:r>
            <a:r>
              <a:rPr lang="en-US" sz="1500" spc="-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opium latex.</a:t>
            </a:r>
          </a:p>
          <a:p>
            <a:pPr marL="742950" marR="257175" lvl="1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Many medicinal plants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required by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 trade</a:t>
            </a:r>
            <a:r>
              <a:rPr lang="en-US" sz="1500" spc="3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are gathered mainly from the wild growth,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thus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depleting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vegetation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of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its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valuable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medicinal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plant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wealth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(e.g.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Rauvolfia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Dioscorea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). On account of this practice, many species of medicinal plants in our country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have become extinct or endangered. This should be prevented and herbal gardens and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gene-banks</a:t>
            </a:r>
            <a:r>
              <a:rPr lang="en-US" sz="15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covering</a:t>
            </a:r>
            <a:r>
              <a:rPr lang="en-US" sz="15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important</a:t>
            </a:r>
            <a:r>
              <a:rPr lang="en-US" sz="15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medicinal</a:t>
            </a:r>
            <a:r>
              <a:rPr lang="en-US" sz="15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plants should</a:t>
            </a:r>
            <a:r>
              <a:rPr lang="en-US" sz="15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be</a:t>
            </a:r>
            <a:r>
              <a:rPr lang="en-US" sz="15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established</a:t>
            </a:r>
            <a:r>
              <a:rPr lang="en-US" sz="15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to</a:t>
            </a:r>
            <a:r>
              <a:rPr lang="en-US" sz="15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conserve</a:t>
            </a:r>
            <a:r>
              <a:rPr lang="en-US" sz="1500" spc="-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5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them.</a:t>
            </a:r>
            <a:endParaRPr lang="en-US" sz="150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-1" y="6477000"/>
            <a:ext cx="9143999" cy="381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590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381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76200"/>
            <a:ext cx="9143999" cy="6976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43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Importance</a:t>
            </a:r>
            <a:r>
              <a:rPr lang="en-US" sz="2000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&amp;</a:t>
            </a:r>
            <a:r>
              <a:rPr lang="en-US" sz="20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Scope</a:t>
            </a:r>
            <a:r>
              <a:rPr lang="en-US" sz="20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 Aromatic</a:t>
            </a:r>
            <a:r>
              <a:rPr lang="en-US" sz="20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Plants</a:t>
            </a:r>
            <a:r>
              <a:rPr lang="en-US" sz="2000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2000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India:</a:t>
            </a:r>
          </a:p>
          <a:p>
            <a:pPr marL="342900" marR="258445" lvl="0" indent="-342900" algn="just">
              <a:lnSpc>
                <a:spcPct val="115000"/>
              </a:lnSpc>
              <a:spcBef>
                <a:spcPts val="20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Aromatic plants are from a numerically large group of economically important plants.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These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are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increasing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demand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essential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oils,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aroma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chemicals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drugs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pharmaceuticals in the world market since two decades. Aromatic</a:t>
            </a:r>
            <a:r>
              <a:rPr lang="en-US" sz="2000" spc="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compounds are present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plants i.e. in root, wood,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bark, foliage,</a:t>
            </a:r>
            <a:r>
              <a:rPr lang="en-US" sz="2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flower,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fruit, seed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etc.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6162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Aromatic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plants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produce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essential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oils,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perfumes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flavours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are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use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with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our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civilization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since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several</a:t>
            </a:r>
            <a:r>
              <a:rPr lang="en-US" sz="2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thousand years.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5654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Due to vast area and varied agro-climatic condition, they can be commercial cultivated in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different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part of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India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successfully.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Essential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oils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aroma chemicals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are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indispensable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various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human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activities.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60985" lvl="0" indent="-342900" algn="just">
              <a:lnSpc>
                <a:spcPct val="115000"/>
              </a:lnSpc>
              <a:spcBef>
                <a:spcPts val="20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They</a:t>
            </a:r>
            <a:r>
              <a:rPr lang="en-US" sz="2000" spc="2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are</a:t>
            </a:r>
            <a:r>
              <a:rPr lang="en-US" sz="2000" spc="2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adjuncts</a:t>
            </a:r>
            <a:r>
              <a:rPr lang="en-US" sz="2000" spc="2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z="2000" spc="2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cosmetics,</a:t>
            </a:r>
            <a:r>
              <a:rPr lang="en-US" sz="2000" spc="2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soaps,</a:t>
            </a:r>
            <a:r>
              <a:rPr lang="en-US" sz="2000" spc="2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pharmaceutical</a:t>
            </a:r>
            <a:r>
              <a:rPr lang="en-US" sz="2000" spc="2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preparation,</a:t>
            </a:r>
            <a:r>
              <a:rPr lang="en-US" sz="2000" spc="2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perfumer</a:t>
            </a:r>
            <a:r>
              <a:rPr lang="en-US" sz="2000" spc="-2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confectionery,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ice-cream,</a:t>
            </a:r>
            <a:r>
              <a:rPr lang="en-US" sz="2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aerated waters,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disinfectants,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agarbatti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etc.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62255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Some of the important aromatic plants like Lemon grass, Citronella,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Palmarose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Vetiver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Geranium,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Lavender,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Dawana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etc. have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great demand in our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country.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5908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Historically, India has enjoyed a pre dominant position as the supplier of natural perfumes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the world. This is true in case of sandalwood oil, lemon grass oil,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palmarosa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oil,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vetiver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oil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 cedar oil.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-1" y="6477000"/>
            <a:ext cx="9143999" cy="381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77081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-1" y="6477000"/>
            <a:ext cx="9143999" cy="381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2" y="190500"/>
            <a:ext cx="9143998" cy="57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430" marR="0" algn="just">
              <a:spcBef>
                <a:spcPts val="360"/>
              </a:spcBef>
              <a:spcAft>
                <a:spcPts val="0"/>
              </a:spcAf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Importance</a:t>
            </a:r>
            <a:r>
              <a:rPr lang="en-US" sz="2000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&amp;</a:t>
            </a:r>
            <a:r>
              <a:rPr lang="en-US" sz="20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Scope</a:t>
            </a:r>
            <a:r>
              <a:rPr lang="en-US" sz="20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 Landscaping:</a:t>
            </a:r>
          </a:p>
          <a:p>
            <a:pPr marL="342900" marR="259715" lvl="0" indent="-342900" algn="just">
              <a:lnSpc>
                <a:spcPct val="115000"/>
              </a:lnSpc>
              <a:spcBef>
                <a:spcPts val="20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553085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prime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importance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landscape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gardening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lies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aesthetic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developments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modernization of cities, town, countryside, roadways, airports, railway stations, railway lines,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bus terminus, city parks, and educational institutions against industrial fast growing pollution.</a:t>
            </a:r>
            <a:r>
              <a:rPr lang="en-US" sz="2000" spc="-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recent years, bio-aesthetic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planning has wider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scope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landscape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 gardening.</a:t>
            </a:r>
          </a:p>
          <a:p>
            <a:pPr marL="342900" marR="256540" lvl="0" indent="-342900" algn="just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553085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Landscape gardening increases the awareness towards nature developed eco-friendly concept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provide feeling of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responsibility towards plants,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birds and animals.</a:t>
            </a:r>
          </a:p>
          <a:p>
            <a:pPr marL="342900" marR="0" lvl="0" indent="-342900" algn="just">
              <a:lnSpc>
                <a:spcPts val="1375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553085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It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also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serves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as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source of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live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medicines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herbal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taste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2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prepared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food</a:t>
            </a:r>
            <a:r>
              <a:rPr lang="en-US" sz="2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tea.</a:t>
            </a:r>
          </a:p>
          <a:p>
            <a:pPr marL="342900" marR="259715" lvl="0" indent="-342900" algn="just">
              <a:lnSpc>
                <a:spcPct val="115000"/>
              </a:lnSpc>
              <a:spcBef>
                <a:spcPts val="20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553085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It also helps in soil-moisture retention; prevent erosion, modifying air temperature, creating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microclimate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 removal of noise and dust pollution.</a:t>
            </a:r>
          </a:p>
          <a:p>
            <a:pPr marL="342900" marR="0" lvl="0" indent="-342900" algn="just">
              <a:lnSpc>
                <a:spcPts val="136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553085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It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also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provide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habitat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 birds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animals.</a:t>
            </a:r>
          </a:p>
          <a:p>
            <a:pPr marL="342900" marR="257810" lvl="0" indent="-342900" algn="just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553085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One fully developed large tree in a landscape can change the microclimate and brings down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temperature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by 2 to 5</a:t>
            </a:r>
            <a:r>
              <a:rPr lang="en-US" sz="20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C.</a:t>
            </a:r>
          </a:p>
          <a:p>
            <a:pPr marL="342900" marR="259080" lvl="0" indent="-342900" algn="just">
              <a:lnSpc>
                <a:spcPct val="115000"/>
              </a:lnSpc>
              <a:spcBef>
                <a:spcPts val="1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553085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average temperature of concrete urban area devoid of vegetation/green belt is higher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compile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 a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thickly vegetated area.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600" y="0"/>
            <a:ext cx="1295399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0488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381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-1" y="6477000"/>
            <a:ext cx="9143999" cy="381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067800" cy="5543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257175" lvl="0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553085" algn="l"/>
              </a:tabLst>
            </a:pP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Well planned landscape around building or residence adjoins aesthetic value to it as well as</a:t>
            </a:r>
            <a:r>
              <a:rPr lang="en-US" sz="22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affix</a:t>
            </a:r>
            <a:r>
              <a:rPr lang="en-US" sz="22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real estate value of about 30%.</a:t>
            </a:r>
          </a:p>
          <a:p>
            <a:pPr marL="285750" marR="260985" lvl="0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553085" algn="l"/>
              </a:tabLst>
            </a:pP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landscaping profession conveys and directs to make human life more elegant, more</a:t>
            </a:r>
            <a:r>
              <a:rPr lang="en-US" sz="22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satisfying,</a:t>
            </a:r>
            <a:r>
              <a:rPr lang="en-US" sz="22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more</a:t>
            </a:r>
            <a:r>
              <a:rPr lang="en-US" sz="22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eco-friendly and more</a:t>
            </a:r>
            <a:r>
              <a:rPr lang="en-US" sz="22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productive.</a:t>
            </a:r>
          </a:p>
          <a:p>
            <a:pPr marL="285750" marR="257175" lvl="0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553085" algn="l"/>
              </a:tabLst>
            </a:pP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There is unbound scope in the field of landscape gardening with the increase in demand for</a:t>
            </a:r>
            <a:r>
              <a:rPr lang="en-US" sz="22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attractive parks, landscaped ground of schools and institution, pleasant residential backyards,</a:t>
            </a:r>
            <a:r>
              <a:rPr lang="en-US" sz="22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eco-friendly</a:t>
            </a:r>
            <a:r>
              <a:rPr lang="en-US" sz="22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housing society and towns.</a:t>
            </a:r>
          </a:p>
          <a:p>
            <a:pPr marL="285750" marR="257175" lvl="0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553085" algn="l"/>
              </a:tabLst>
            </a:pP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Landscape flora industry employs thousands of people through various activities like nursery</a:t>
            </a:r>
            <a:r>
              <a:rPr lang="en-US" sz="22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en-US" sz="22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rental plant services,</a:t>
            </a:r>
            <a:r>
              <a:rPr lang="en-US" sz="22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besides landscape</a:t>
            </a:r>
            <a:r>
              <a:rPr lang="en-US" sz="22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designing.</a:t>
            </a:r>
          </a:p>
          <a:p>
            <a:pPr marL="285750" marR="255270" lvl="0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553085" algn="l"/>
              </a:tabLst>
            </a:pP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Landscape gardening also plays a vital role in giving emphasis to the tourist business by</a:t>
            </a:r>
            <a:r>
              <a:rPr lang="en-US" sz="22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improving aesthetic and functional uses of historical places, sea beaches, rivers and dams, hill</a:t>
            </a:r>
            <a:r>
              <a:rPr lang="en-US" sz="22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stations</a:t>
            </a:r>
            <a:r>
              <a:rPr lang="en-US" sz="22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 other</a:t>
            </a:r>
            <a:r>
              <a:rPr lang="en-US" sz="22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tourist places.</a:t>
            </a:r>
            <a:endParaRPr lang="en-US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64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328746"/>
            <a:ext cx="91439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Identify </a:t>
            </a:r>
            <a:r>
              <a:rPr lang="en-US" sz="2400" dirty="0">
                <a:latin typeface="Cambria" panose="02040503050406030204" pitchFamily="18" charset="0"/>
              </a:rPr>
              <a:t>different types of ornamental and medicinal crops.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Examine </a:t>
            </a:r>
            <a:r>
              <a:rPr lang="en-US" sz="2400" dirty="0">
                <a:latin typeface="Cambria" panose="02040503050406030204" pitchFamily="18" charset="0"/>
              </a:rPr>
              <a:t>various principles of landscaping, uses of landscape trees, shrubs and climbers, production technology of important ornamental crops, etc.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Determine </a:t>
            </a:r>
            <a:r>
              <a:rPr lang="en-US" sz="2400" dirty="0">
                <a:latin typeface="Cambria" panose="02040503050406030204" pitchFamily="18" charset="0"/>
              </a:rPr>
              <a:t>about Demonstrate various Package of practices for loose flowers and their transportation, storage house and required condition for cut and loose flower.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Construct </a:t>
            </a:r>
            <a:r>
              <a:rPr lang="en-US" sz="2400" dirty="0">
                <a:latin typeface="Cambria" panose="02040503050406030204" pitchFamily="18" charset="0"/>
              </a:rPr>
              <a:t>about the various problems with the production technology of medicinal and aromatic plants.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Importance </a:t>
            </a:r>
            <a:r>
              <a:rPr lang="en-US" sz="2400" dirty="0">
                <a:latin typeface="Cambria" panose="02040503050406030204" pitchFamily="18" charset="0"/>
              </a:rPr>
              <a:t>of Processing and value addition in ornamental crops and MAPs produce. </a:t>
            </a:r>
          </a:p>
          <a:p>
            <a:r>
              <a:rPr lang="en-US" sz="2000" dirty="0"/>
              <a:t>	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9200" y="-13381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Course Objectives </a:t>
            </a:r>
            <a:endParaRPr lang="en-US" sz="2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50983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98247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013184" y="4131454"/>
            <a:ext cx="24529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err="1"/>
              <a:t>Dr.</a:t>
            </a:r>
            <a:r>
              <a:rPr lang="en-IN" dirty="0"/>
              <a:t> Mahendra  Kr. </a:t>
            </a:r>
            <a:r>
              <a:rPr lang="en-IN" dirty="0" err="1"/>
              <a:t>Yadav</a:t>
            </a:r>
            <a:r>
              <a:rPr lang="en-IN" dirty="0"/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-1" y="1319475"/>
            <a:ext cx="9143999" cy="954107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</a:rPr>
              <a:t>Importance and scope of ornamental crops medicinal and aromatic plants and landscaping</a:t>
            </a:r>
            <a:endParaRPr 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12595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600" y="0"/>
            <a:ext cx="1295399" cy="52167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9" name="Rectangle 8"/>
          <p:cNvSpPr/>
          <p:nvPr/>
        </p:nvSpPr>
        <p:spPr>
          <a:xfrm>
            <a:off x="0" y="278420"/>
            <a:ext cx="8991599" cy="5341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430" algn="just">
              <a:spcBef>
                <a:spcPts val="1055"/>
              </a:spcBef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Ornamental</a:t>
            </a:r>
            <a:r>
              <a:rPr lang="en-US" b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Horticulture:</a:t>
            </a:r>
          </a:p>
          <a:p>
            <a:pPr marL="551180" marR="258445" indent="-285750" algn="just">
              <a:lnSpc>
                <a:spcPct val="115000"/>
              </a:lnSpc>
              <a:spcBef>
                <a:spcPts val="21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It is a branch of horticulture that deals not only with the cultivation of flowers but also the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decorative foliage plants, trees, shrubs, climbers, creepers, lawn, cacti, succulents, palms, ferns,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bonsai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 also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with their marketing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 production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value-added products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from them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5430" marR="25781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Floriculture: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51180" marR="257810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It is an art and science of growing flowers to perfection. It can be defined as 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specialized branch of horticulture which deals not only with the cultivation of flowers, foliage,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climbers, trees, shrubs, cacti,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succulents,etc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., but also with their marketing and production of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value-added products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from them.</a:t>
            </a:r>
          </a:p>
          <a:p>
            <a:pPr marL="265430" marR="0" algn="just">
              <a:spcBef>
                <a:spcPts val="795"/>
              </a:spcBef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Commercial</a:t>
            </a:r>
            <a:r>
              <a:rPr lang="en-US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Floriculture:</a:t>
            </a:r>
          </a:p>
          <a:p>
            <a:pPr marL="1005840" marR="0" indent="-285750" algn="just">
              <a:spcBef>
                <a:spcPts val="20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floriculture</a:t>
            </a:r>
            <a:r>
              <a:rPr lang="en-US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which</a:t>
            </a:r>
            <a:r>
              <a:rPr lang="en-US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en-US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based</a:t>
            </a:r>
            <a:r>
              <a:rPr lang="en-US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on</a:t>
            </a:r>
            <a:r>
              <a:rPr lang="en-US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flower</a:t>
            </a:r>
            <a:r>
              <a:rPr lang="en-US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production,</a:t>
            </a:r>
            <a:r>
              <a:rPr lang="en-US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which</a:t>
            </a:r>
            <a:r>
              <a:rPr lang="en-US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en-US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high</a:t>
            </a:r>
            <a:r>
              <a:rPr lang="en-US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value</a:t>
            </a:r>
            <a:r>
              <a:rPr lang="en-US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added</a:t>
            </a:r>
            <a:r>
              <a:rPr lang="en-US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flowers. When</a:t>
            </a:r>
            <a:r>
              <a:rPr lang="en-US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export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is done,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it is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known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as commercial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floriculture.</a:t>
            </a:r>
          </a:p>
          <a:p>
            <a:pPr algn="just">
              <a:spcBef>
                <a:spcPts val="50"/>
              </a:spcBef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265430" marR="0" algn="just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Cut</a:t>
            </a:r>
            <a:r>
              <a:rPr lang="en-US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Flower:</a:t>
            </a:r>
          </a:p>
          <a:p>
            <a:pPr marL="551180" marR="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Cut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flowers are fresh flower harvested in clusters / spike or in</a:t>
            </a:r>
            <a:r>
              <a:rPr lang="en-US" spc="-3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single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along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with</a:t>
            </a:r>
            <a:r>
              <a:rPr lang="en-US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their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stem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600" y="0"/>
            <a:ext cx="1295399" cy="4572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2829"/>
            <a:ext cx="9144000" cy="6090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430" marR="0" algn="just">
              <a:spcBef>
                <a:spcPts val="1060"/>
              </a:spcBef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Loose</a:t>
            </a:r>
            <a:r>
              <a:rPr lang="en-US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Flower:</a:t>
            </a:r>
          </a:p>
          <a:p>
            <a:pPr marL="551180" marR="271145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800100" algn="l"/>
              </a:tabLst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flowers which are usually harvested without stalk and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used</a:t>
            </a:r>
            <a:r>
              <a:rPr lang="en-US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en-US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Gajara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Veni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and</a:t>
            </a:r>
            <a:r>
              <a:rPr lang="en-US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Garland.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5430" marR="0" algn="just">
              <a:spcBef>
                <a:spcPts val="1060"/>
              </a:spcBef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Foliage</a:t>
            </a:r>
            <a:r>
              <a:rPr lang="en-US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plants/trees:</a:t>
            </a:r>
          </a:p>
          <a:p>
            <a:pPr marL="551180" marR="0" indent="-285750" algn="just">
              <a:spcBef>
                <a:spcPts val="106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These</a:t>
            </a:r>
            <a:r>
              <a:rPr lang="en-US" spc="6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are</a:t>
            </a:r>
            <a:r>
              <a:rPr lang="en-US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those</a:t>
            </a:r>
            <a:r>
              <a:rPr lang="en-US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plants/trees</a:t>
            </a:r>
            <a:r>
              <a:rPr lang="en-US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whose</a:t>
            </a:r>
            <a:r>
              <a:rPr lang="en-US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foliage</a:t>
            </a:r>
            <a:r>
              <a:rPr lang="en-US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particularly</a:t>
            </a:r>
            <a:r>
              <a:rPr lang="en-US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leaves</a:t>
            </a:r>
            <a:r>
              <a:rPr lang="en-US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or</a:t>
            </a:r>
            <a:r>
              <a:rPr lang="en-US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branches</a:t>
            </a:r>
            <a:r>
              <a:rPr lang="en-US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are</a:t>
            </a:r>
            <a:r>
              <a:rPr lang="en-US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</a:t>
            </a:r>
            <a:r>
              <a:rPr lang="en-US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attractive</a:t>
            </a:r>
            <a:r>
              <a:rPr lang="en-US" spc="-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can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also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 used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as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house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plant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 indoor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decoration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as</a:t>
            </a:r>
            <a:r>
              <a:rPr lang="en-US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well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as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outdoor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gardening.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5430" marR="0" algn="just">
              <a:spcBef>
                <a:spcPts val="1030"/>
              </a:spcBef>
              <a:spcAft>
                <a:spcPts val="0"/>
              </a:spcAft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Garden:</a:t>
            </a:r>
          </a:p>
          <a:p>
            <a:pPr marL="551180" marR="0" indent="-285750" algn="just">
              <a:spcBef>
                <a:spcPts val="103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pc="1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garden</a:t>
            </a:r>
            <a:r>
              <a:rPr lang="en-US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en-US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</a:t>
            </a:r>
            <a:r>
              <a:rPr lang="en-US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area</a:t>
            </a:r>
            <a:r>
              <a:rPr lang="en-US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adjunct</a:t>
            </a:r>
            <a:r>
              <a:rPr lang="en-US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n-US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house</a:t>
            </a:r>
            <a:r>
              <a:rPr lang="en-US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or any</a:t>
            </a:r>
            <a:r>
              <a:rPr lang="en-US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building</a:t>
            </a:r>
            <a:r>
              <a:rPr lang="en-US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especially</a:t>
            </a:r>
            <a:r>
              <a:rPr lang="en-US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made</a:t>
            </a:r>
            <a:r>
              <a:rPr lang="en-US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en-US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purpose</a:t>
            </a:r>
            <a:r>
              <a:rPr lang="en-US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pc="-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refreshment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 recreation.</a:t>
            </a:r>
          </a:p>
          <a:p>
            <a:pPr marL="265430" marR="0" algn="just">
              <a:spcBef>
                <a:spcPts val="1060"/>
              </a:spcBef>
              <a:spcAft>
                <a:spcPts val="0"/>
              </a:spcAft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Landscape:</a:t>
            </a:r>
          </a:p>
          <a:p>
            <a:pPr marL="551180" marR="0" indent="-285750" algn="just">
              <a:spcBef>
                <a:spcPts val="106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pc="15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landscape</a:t>
            </a:r>
            <a:r>
              <a:rPr lang="en-US" spc="1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may</a:t>
            </a:r>
            <a:r>
              <a:rPr lang="en-US" spc="1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</a:t>
            </a:r>
            <a:r>
              <a:rPr lang="en-US" spc="1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defined</a:t>
            </a:r>
            <a:r>
              <a:rPr lang="en-US" spc="1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as</a:t>
            </a:r>
            <a:r>
              <a:rPr lang="en-US" spc="1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any</a:t>
            </a:r>
            <a:r>
              <a:rPr lang="en-US" spc="1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area,</a:t>
            </a:r>
            <a:r>
              <a:rPr lang="en-US" spc="1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either</a:t>
            </a:r>
            <a:r>
              <a:rPr lang="en-US" spc="1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big</a:t>
            </a:r>
            <a:r>
              <a:rPr lang="en-US" spc="1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or</a:t>
            </a:r>
            <a:r>
              <a:rPr lang="en-US" spc="1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small,</a:t>
            </a:r>
            <a:r>
              <a:rPr lang="en-US" spc="1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on</a:t>
            </a:r>
            <a:r>
              <a:rPr lang="en-US" spc="1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which</a:t>
            </a:r>
            <a:r>
              <a:rPr lang="en-US" spc="1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it</a:t>
            </a:r>
            <a:r>
              <a:rPr lang="en-US" spc="1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en-US" spc="1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possible</a:t>
            </a:r>
            <a:r>
              <a:rPr lang="en-US" spc="1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n-US" spc="-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mould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view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or design</a:t>
            </a:r>
            <a:r>
              <a:rPr lang="en-US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with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help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 plant material,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changing landform, water,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stones,</a:t>
            </a:r>
            <a:r>
              <a:rPr lang="en-US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etc.</a:t>
            </a:r>
          </a:p>
          <a:p>
            <a:pPr algn="just">
              <a:lnSpc>
                <a:spcPct val="115000"/>
              </a:lnSpc>
            </a:pP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65430" algn="just">
              <a:spcBef>
                <a:spcPts val="360"/>
              </a:spcBef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Landscape</a:t>
            </a:r>
            <a:r>
              <a:rPr lang="en-US" b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Gardening:</a:t>
            </a:r>
          </a:p>
          <a:p>
            <a:pPr marL="285750" indent="-285750" algn="just">
              <a:spcBef>
                <a:spcPts val="360"/>
              </a:spcBef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application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garden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forms,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different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styles,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methods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&amp;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materials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with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view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improving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landscape.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323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2" name="Rectangle 1"/>
          <p:cNvSpPr/>
          <p:nvPr/>
        </p:nvSpPr>
        <p:spPr>
          <a:xfrm>
            <a:off x="-76200" y="0"/>
            <a:ext cx="9220200" cy="318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430" marR="257810" indent="456565" algn="just">
              <a:lnSpc>
                <a:spcPct val="115000"/>
              </a:lnSpc>
              <a:spcBef>
                <a:spcPts val="205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5430" marR="0" algn="just">
              <a:spcBef>
                <a:spcPts val="5"/>
              </a:spcBef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Medicinal</a:t>
            </a:r>
            <a:r>
              <a:rPr lang="en-US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plants:</a:t>
            </a:r>
          </a:p>
          <a:p>
            <a:pPr marL="551180" marR="0" indent="-285750" algn="just">
              <a:spcBef>
                <a:spcPts val="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Medicinal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plants are those plants rich in secondary metabolites and are potential sources of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drugs. These secondary metabolites include alkaloids, glycosides,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coumarins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flavanoids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steroids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etc.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Ashwagandha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senna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safed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musli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etc.</a:t>
            </a:r>
          </a:p>
          <a:p>
            <a:pPr marL="265430" marR="0" algn="just">
              <a:spcBef>
                <a:spcPts val="1055"/>
              </a:spcBef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Aromatic</a:t>
            </a:r>
            <a:r>
              <a:rPr lang="en-US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Plants:</a:t>
            </a:r>
          </a:p>
          <a:p>
            <a:pPr marL="551180" marR="0" indent="-285750" algn="just">
              <a:spcBef>
                <a:spcPts val="105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These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plants possess essential oil in them. These essential oils are the odoriferous steam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volatile constituents of the aromatic plants.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lemongrass, citronella,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palmarosa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mint, etc.</a:t>
            </a:r>
          </a:p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0" y="2971800"/>
            <a:ext cx="8991599" cy="2913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430" marR="0" algn="just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Importance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 Scope</a:t>
            </a:r>
            <a:r>
              <a:rPr lang="en-US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Ornamental</a:t>
            </a:r>
            <a:r>
              <a:rPr lang="en-US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Crops</a:t>
            </a:r>
          </a:p>
          <a:p>
            <a:pPr marL="26543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Besides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food and nutritional security, the aesthetic value is also equally important for our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daily lively hood as well as for environmental purity. Floriculture is important from the following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point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 view;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418465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Economic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point of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view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20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418465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Aesthetic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point of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view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21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418465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Social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point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view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0" y="0"/>
            <a:ext cx="761999" cy="381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-1" y="6546773"/>
            <a:ext cx="9143999" cy="31122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0" y="-4829"/>
            <a:ext cx="9067799" cy="6551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418465" algn="l"/>
              </a:tabLs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en-US" sz="2000" b="1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point of</a:t>
            </a:r>
            <a:r>
              <a:rPr lang="en-US" sz="2000" b="1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view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255270" lvl="1" indent="-285750" algn="just">
              <a:lnSpc>
                <a:spcPct val="150000"/>
              </a:lnSpc>
              <a:spcBef>
                <a:spcPts val="20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Floriculture</a:t>
            </a:r>
            <a:r>
              <a:rPr lang="en-US" sz="2000" spc="2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is</a:t>
            </a:r>
            <a:r>
              <a:rPr lang="en-US" sz="2000" spc="3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a</a:t>
            </a:r>
            <a:r>
              <a:rPr lang="en-US" sz="2000" spc="2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fast</a:t>
            </a:r>
            <a:r>
              <a:rPr lang="en-US" sz="2000" spc="3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emerging</a:t>
            </a:r>
            <a:r>
              <a:rPr lang="en-US" sz="2000" spc="3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major</a:t>
            </a:r>
            <a:r>
              <a:rPr lang="en-US" sz="2000" spc="2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venture</a:t>
            </a:r>
            <a:r>
              <a:rPr lang="en-US" sz="2000" spc="2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in</a:t>
            </a:r>
            <a:r>
              <a:rPr lang="en-US" sz="2000" spc="3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the</a:t>
            </a:r>
            <a:r>
              <a:rPr lang="en-US" sz="2000" spc="3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world,</a:t>
            </a:r>
            <a:r>
              <a:rPr lang="en-US" sz="2000" spc="3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especially</a:t>
            </a:r>
            <a:r>
              <a:rPr lang="en-US" sz="2000" spc="3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as</a:t>
            </a:r>
            <a:r>
              <a:rPr lang="en-US" sz="2000" spc="3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a</a:t>
            </a:r>
            <a:r>
              <a:rPr lang="en-US" sz="2000" spc="3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potential</a:t>
            </a:r>
            <a:r>
              <a:rPr lang="en-US" sz="2000" spc="2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money-</a:t>
            </a:r>
            <a:r>
              <a:rPr lang="en-US" sz="2000" spc="-28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spinner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for many</a:t>
            </a:r>
            <a:r>
              <a:rPr lang="en-US" sz="2000" spc="1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countries in world.</a:t>
            </a:r>
          </a:p>
          <a:p>
            <a:pPr marL="742950" marR="256540" lvl="1" indent="-285750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Many</a:t>
            </a:r>
            <a:r>
              <a:rPr lang="en-US" sz="2000" spc="13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flowers</a:t>
            </a:r>
            <a:r>
              <a:rPr lang="en-US" sz="2000" spc="13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and</a:t>
            </a:r>
            <a:r>
              <a:rPr lang="en-US" sz="2000" spc="14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ornamental</a:t>
            </a:r>
            <a:r>
              <a:rPr lang="en-US" sz="2000" spc="14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plants</a:t>
            </a:r>
            <a:r>
              <a:rPr lang="en-US" sz="2000" spc="13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are</a:t>
            </a:r>
            <a:r>
              <a:rPr lang="en-US" sz="2000" spc="13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being</a:t>
            </a:r>
            <a:r>
              <a:rPr lang="en-US" sz="2000" spc="14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grown</a:t>
            </a:r>
            <a:r>
              <a:rPr lang="en-US" sz="2000" spc="13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for</a:t>
            </a:r>
            <a:r>
              <a:rPr lang="en-US" sz="2000" spc="13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domestic</a:t>
            </a:r>
            <a:r>
              <a:rPr lang="en-US" sz="2000" spc="13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as</a:t>
            </a:r>
            <a:r>
              <a:rPr lang="en-US" sz="2000" spc="13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well</a:t>
            </a:r>
            <a:r>
              <a:rPr lang="en-US" sz="2000" spc="14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as</a:t>
            </a:r>
            <a:r>
              <a:rPr lang="en-US" sz="2000" spc="13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for</a:t>
            </a:r>
            <a:r>
              <a:rPr lang="en-US" sz="2000" spc="13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export</a:t>
            </a:r>
            <a:r>
              <a:rPr lang="en-US" sz="2000" spc="-28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market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will provide more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return/unit area</a:t>
            </a:r>
          </a:p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Gestation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period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of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flower crop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is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very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less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compared to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other crops.</a:t>
            </a:r>
          </a:p>
          <a:p>
            <a:pPr marL="742950" marR="261620" lvl="1" indent="-285750" algn="just">
              <a:lnSpc>
                <a:spcPct val="150000"/>
              </a:lnSpc>
              <a:spcBef>
                <a:spcPts val="20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Now</a:t>
            </a:r>
            <a:r>
              <a:rPr lang="en-US" sz="2000" spc="14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days,</a:t>
            </a:r>
            <a:r>
              <a:rPr lang="en-US" sz="2000" spc="15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flower</a:t>
            </a:r>
            <a:r>
              <a:rPr lang="en-US" sz="2000" spc="15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arrangements/decorations</a:t>
            </a:r>
            <a:r>
              <a:rPr lang="en-US" sz="2000" spc="15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for</a:t>
            </a:r>
            <a:r>
              <a:rPr lang="en-US" sz="2000" spc="14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bouquets</a:t>
            </a:r>
            <a:r>
              <a:rPr lang="en-US" sz="2000" spc="15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preparation</a:t>
            </a:r>
            <a:r>
              <a:rPr lang="en-US" sz="2000" spc="14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and</a:t>
            </a:r>
            <a:r>
              <a:rPr lang="en-US" sz="2000" spc="14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for</a:t>
            </a:r>
            <a:r>
              <a:rPr lang="en-US" sz="2000" spc="14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floral</a:t>
            </a:r>
            <a:r>
              <a:rPr lang="en-US" sz="2000" spc="-28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baskets,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have</a:t>
            </a:r>
            <a:r>
              <a:rPr lang="en-US" sz="2000" spc="-1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increased substantially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and its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share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of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the</a:t>
            </a:r>
            <a:r>
              <a:rPr lang="en-US" sz="2000" spc="-1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total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trade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has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also</a:t>
            </a:r>
            <a:r>
              <a:rPr lang="en-US" sz="2000" spc="1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improved.</a:t>
            </a:r>
          </a:p>
          <a:p>
            <a:pPr marL="742950" marR="260985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The</a:t>
            </a:r>
            <a:r>
              <a:rPr lang="en-US" sz="2000" spc="14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present</a:t>
            </a:r>
            <a:r>
              <a:rPr lang="en-US" sz="2000" spc="15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trend</a:t>
            </a:r>
            <a:r>
              <a:rPr lang="en-US" sz="2000" spc="14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in</a:t>
            </a:r>
            <a:r>
              <a:rPr lang="en-US" sz="2000" spc="15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floriculture</a:t>
            </a:r>
            <a:r>
              <a:rPr lang="en-US" sz="2000" spc="14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is</a:t>
            </a:r>
            <a:r>
              <a:rPr lang="en-US" sz="2000" spc="15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for</a:t>
            </a:r>
            <a:r>
              <a:rPr lang="en-US" sz="2000" spc="14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making</a:t>
            </a:r>
            <a:r>
              <a:rPr lang="en-US" sz="2000" spc="16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dry</a:t>
            </a:r>
            <a:r>
              <a:rPr lang="en-US" sz="2000" spc="15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flowers,</a:t>
            </a:r>
            <a:r>
              <a:rPr lang="en-US" sz="2000" spc="14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extraction</a:t>
            </a:r>
            <a:r>
              <a:rPr lang="en-US" sz="2000" spc="14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of</a:t>
            </a:r>
            <a:r>
              <a:rPr lang="en-US" sz="2000" spc="14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natural</a:t>
            </a:r>
            <a:r>
              <a:rPr lang="en-US" sz="2000" spc="15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colours</a:t>
            </a:r>
            <a:r>
              <a:rPr lang="en-US" sz="2000" spc="-28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and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essential oils.</a:t>
            </a:r>
          </a:p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There</a:t>
            </a:r>
            <a:r>
              <a:rPr lang="en-US" sz="2000" spc="-1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is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lot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of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demand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for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good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quality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flower seeds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and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ornamental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planting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materials.</a:t>
            </a:r>
          </a:p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Floriculture</a:t>
            </a:r>
            <a:r>
              <a:rPr lang="en-US" sz="2000" spc="26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generates</a:t>
            </a:r>
            <a:r>
              <a:rPr lang="en-US" sz="2000" spc="28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self</a:t>
            </a:r>
            <a:r>
              <a:rPr lang="en-US" sz="2000" spc="28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employment</a:t>
            </a:r>
            <a:r>
              <a:rPr lang="en-US" sz="2000" spc="28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opportunities</a:t>
            </a:r>
            <a:r>
              <a:rPr lang="en-US" sz="2000" spc="28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round</a:t>
            </a:r>
            <a:r>
              <a:rPr lang="en-US" sz="2000" spc="27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000" spc="27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62" y="381000"/>
            <a:ext cx="9144000" cy="6064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418465" algn="l"/>
              </a:tabLs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Aesthetic</a:t>
            </a:r>
            <a:r>
              <a:rPr lang="en-US" sz="2000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point</a:t>
            </a:r>
            <a:r>
              <a:rPr lang="en-US" sz="2000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z="2000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view:</a:t>
            </a:r>
          </a:p>
          <a:p>
            <a:pPr marL="742950" marR="257810" lvl="1" indent="-285750" algn="just">
              <a:lnSpc>
                <a:spcPct val="150000"/>
              </a:lnSpc>
              <a:spcBef>
                <a:spcPts val="20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 wealth of any nation is linked with the health of its people. Unless we can ensure the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healthy development of our citizens, especially for the younger generation, by providing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them for open breathing places through bio-aesthetic planning like in Chandigarh city and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landscape</a:t>
            </a:r>
            <a:r>
              <a:rPr lang="en-US" sz="2000" spc="-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gardening,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we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cannot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expect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to build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up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healthy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society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and prosperous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nation.</a:t>
            </a:r>
          </a:p>
          <a:p>
            <a:pPr marL="742950" marR="259715" lvl="1" indent="-285750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Horticultural therapy is the new dimension of horticultural sciences to heal the psychic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debility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and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science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is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to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use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garden,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landscape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plants,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as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new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occupational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therapeutic</a:t>
            </a:r>
            <a:r>
              <a:rPr lang="en-US" sz="2000" spc="-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tool to restore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 lost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rhythm and harmony back to human</a:t>
            </a:r>
          </a:p>
          <a:p>
            <a:pPr marL="742950" marR="26162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It is being utilized in psychiatric hospitals, general hospitals and physical rehabilitation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centres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homes</a:t>
            </a:r>
            <a:r>
              <a:rPr lang="en-US" sz="2000" spc="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for</a:t>
            </a:r>
            <a:r>
              <a:rPr lang="en-US" sz="2000" spc="-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elderly, prisons and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schools.</a:t>
            </a:r>
          </a:p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</a:t>
            </a:r>
            <a:r>
              <a:rPr lang="en-US" sz="2000" spc="-2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patients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can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achieve higher</a:t>
            </a:r>
            <a:r>
              <a:rPr lang="en-US" sz="2000" spc="-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level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of</a:t>
            </a:r>
            <a:r>
              <a:rPr lang="en-US" sz="2000" spc="-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personal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development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and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satisfaction.</a:t>
            </a:r>
            <a:endParaRPr lang="en-US" sz="200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-1" y="6546773"/>
            <a:ext cx="9143999" cy="31122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0" y="0"/>
            <a:ext cx="761999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442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3048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-1" y="158262"/>
            <a:ext cx="9144000" cy="5876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>
              <a:spcBef>
                <a:spcPts val="5"/>
              </a:spcBef>
              <a:spcAft>
                <a:spcPts val="0"/>
              </a:spcAft>
              <a:buSzPts val="1200"/>
              <a:tabLst>
                <a:tab pos="418465" algn="l"/>
              </a:tabLst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3.  Social</a:t>
            </a:r>
            <a:r>
              <a:rPr lang="en-US" b="1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point of</a:t>
            </a:r>
            <a:r>
              <a:rPr lang="en-US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view:</a:t>
            </a:r>
          </a:p>
          <a:p>
            <a:pPr marL="742950" marR="256540" lvl="1" indent="-285750" algn="just">
              <a:lnSpc>
                <a:spcPct val="115000"/>
              </a:lnSpc>
              <a:spcBef>
                <a:spcPts val="21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Flowers symbolize the purity, beauty, peace, love, adoration, innocence and passion etc.</a:t>
            </a:r>
            <a:r>
              <a:rPr lang="en-US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Hence, many flowers are used to express the most sensitive, delicate and loving feelings</a:t>
            </a:r>
            <a:r>
              <a:rPr lang="en-US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where</a:t>
            </a:r>
            <a:r>
              <a:rPr lang="en-US" spc="-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our words fail to express.</a:t>
            </a:r>
            <a:endParaRPr lang="en-US" sz="16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742950" marR="260985" lvl="1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 our society no social function is complete without the use of flowers, floral ornaments,</a:t>
            </a:r>
            <a:r>
              <a:rPr lang="en-US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bouquets</a:t>
            </a:r>
            <a:r>
              <a:rPr lang="en-US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or flower arrangements they are</a:t>
            </a:r>
            <a:r>
              <a:rPr lang="en-US" spc="-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invariably used in</a:t>
            </a:r>
            <a:r>
              <a:rPr lang="en-US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all social functions.</a:t>
            </a:r>
            <a:endParaRPr lang="en-US" sz="16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742950" marR="261620" lvl="1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Used in social gatherings, birthday parties, welcoming friends or relatives and honoring</a:t>
            </a:r>
            <a:r>
              <a:rPr lang="en-US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dignitaries.</a:t>
            </a:r>
            <a:r>
              <a:rPr lang="en-US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endParaRPr lang="en-US" sz="16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742950" marR="0" lvl="1" indent="-285750" algn="just">
              <a:lnSpc>
                <a:spcPts val="1375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</a:t>
            </a:r>
            <a:r>
              <a:rPr lang="en-US" spc="-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arrival</a:t>
            </a:r>
            <a:r>
              <a:rPr lang="en-US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of</a:t>
            </a:r>
            <a:r>
              <a:rPr lang="en-US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new</a:t>
            </a:r>
            <a:r>
              <a:rPr lang="en-US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born is</a:t>
            </a:r>
            <a:r>
              <a:rPr lang="en-US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rejoiced</a:t>
            </a:r>
            <a:r>
              <a:rPr lang="en-US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with</a:t>
            </a:r>
            <a:r>
              <a:rPr lang="en-US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flowers.</a:t>
            </a:r>
            <a:endParaRPr lang="en-US" sz="16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742950" marR="259715" lvl="1" indent="-285750" algn="just">
              <a:lnSpc>
                <a:spcPct val="115000"/>
              </a:lnSpc>
              <a:spcBef>
                <a:spcPts val="19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To</a:t>
            </a:r>
            <a:r>
              <a:rPr lang="en-US" spc="6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an</a:t>
            </a:r>
            <a:r>
              <a:rPr lang="en-US" spc="8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Indian,</a:t>
            </a:r>
            <a:r>
              <a:rPr lang="en-US" spc="7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especially</a:t>
            </a:r>
            <a:r>
              <a:rPr lang="en-US" spc="8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for</a:t>
            </a:r>
            <a:r>
              <a:rPr lang="en-US" spc="6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Hindus,</a:t>
            </a:r>
            <a:r>
              <a:rPr lang="en-US" spc="7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flowers</a:t>
            </a:r>
            <a:r>
              <a:rPr lang="en-US" spc="6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have</a:t>
            </a:r>
            <a:r>
              <a:rPr lang="en-US" spc="7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</a:t>
            </a:r>
            <a:r>
              <a:rPr lang="en-US" spc="6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much</a:t>
            </a:r>
            <a:r>
              <a:rPr lang="en-US" spc="6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greater</a:t>
            </a:r>
            <a:r>
              <a:rPr lang="en-US" spc="6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significance</a:t>
            </a:r>
            <a:r>
              <a:rPr lang="en-US" spc="6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</a:t>
            </a:r>
            <a:r>
              <a:rPr lang="en-US" spc="7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religions</a:t>
            </a:r>
            <a:r>
              <a:rPr lang="en-US" spc="-28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offerings.</a:t>
            </a:r>
            <a:endParaRPr lang="en-US" sz="16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742950" marR="257810" lvl="1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Floral</a:t>
            </a:r>
            <a:r>
              <a:rPr lang="en-US" spc="19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garlands,</a:t>
            </a:r>
            <a:r>
              <a:rPr lang="en-US" spc="19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gajras</a:t>
            </a:r>
            <a:r>
              <a:rPr lang="en-US" spc="19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and</a:t>
            </a:r>
            <a:r>
              <a:rPr lang="en-US" spc="19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venis</a:t>
            </a:r>
            <a:r>
              <a:rPr lang="en-US" spc="20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are</a:t>
            </a:r>
            <a:r>
              <a:rPr lang="en-US" spc="18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required</a:t>
            </a:r>
            <a:r>
              <a:rPr lang="en-US" spc="19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</a:t>
            </a:r>
            <a:r>
              <a:rPr lang="en-US" spc="19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marriage</a:t>
            </a:r>
            <a:r>
              <a:rPr lang="en-US" spc="18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ceremonies</a:t>
            </a:r>
            <a:r>
              <a:rPr lang="en-US" spc="19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for</a:t>
            </a:r>
            <a:r>
              <a:rPr lang="en-US" spc="19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adornment</a:t>
            </a:r>
            <a:r>
              <a:rPr lang="en-US" spc="19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of</a:t>
            </a:r>
            <a:r>
              <a:rPr lang="en-US" spc="-28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hairs</a:t>
            </a:r>
            <a:r>
              <a:rPr lang="en-US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by women of</a:t>
            </a:r>
            <a:r>
              <a:rPr lang="en-US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all ages,</a:t>
            </a:r>
            <a:r>
              <a:rPr lang="en-US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especially in the</a:t>
            </a:r>
            <a:r>
              <a:rPr lang="en-US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south India.</a:t>
            </a:r>
            <a:endParaRPr lang="en-US" sz="16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742950" marR="262890" lvl="1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</a:t>
            </a:r>
            <a:r>
              <a:rPr lang="en-US" spc="1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</a:t>
            </a:r>
            <a:r>
              <a:rPr lang="en-US" spc="1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present</a:t>
            </a:r>
            <a:r>
              <a:rPr lang="en-US" spc="12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modern</a:t>
            </a:r>
            <a:r>
              <a:rPr lang="en-US" spc="12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era</a:t>
            </a:r>
            <a:r>
              <a:rPr lang="en-US" spc="10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sicks</a:t>
            </a:r>
            <a:r>
              <a:rPr lang="en-US" spc="12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are</a:t>
            </a:r>
            <a:r>
              <a:rPr lang="en-US" spc="1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wished</a:t>
            </a:r>
            <a:r>
              <a:rPr lang="en-US" spc="12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for</a:t>
            </a:r>
            <a:r>
              <a:rPr lang="en-US" spc="1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speedy</a:t>
            </a:r>
            <a:r>
              <a:rPr lang="en-US" spc="12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recovery</a:t>
            </a:r>
            <a:r>
              <a:rPr lang="en-US" spc="1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by</a:t>
            </a:r>
            <a:r>
              <a:rPr lang="en-US" spc="12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offering</a:t>
            </a:r>
            <a:r>
              <a:rPr lang="en-US" spc="1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beautiful</a:t>
            </a:r>
            <a:r>
              <a:rPr lang="en-US" spc="12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cut</a:t>
            </a:r>
            <a:r>
              <a:rPr lang="en-US" spc="-28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flowers,</a:t>
            </a:r>
            <a:r>
              <a:rPr lang="en-US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while</a:t>
            </a:r>
            <a:r>
              <a:rPr lang="en-US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</a:t>
            </a:r>
            <a:r>
              <a:rPr lang="en-US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dead are</a:t>
            </a:r>
            <a:r>
              <a:rPr lang="en-US" spc="-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bidden</a:t>
            </a:r>
            <a:r>
              <a:rPr lang="en-US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farewell with flowers</a:t>
            </a:r>
            <a:r>
              <a:rPr lang="en-US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along with tear</a:t>
            </a:r>
            <a:r>
              <a:rPr lang="en-US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of sorrow.</a:t>
            </a:r>
            <a:endParaRPr lang="en-US" sz="16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742950" marR="261620" lvl="1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Flowers</a:t>
            </a:r>
            <a:r>
              <a:rPr lang="en-US" spc="15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are</a:t>
            </a:r>
            <a:r>
              <a:rPr lang="en-US" spc="15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very</a:t>
            </a:r>
            <a:r>
              <a:rPr lang="en-US" spc="15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closely</a:t>
            </a:r>
            <a:r>
              <a:rPr lang="en-US" spc="16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associated</a:t>
            </a:r>
            <a:r>
              <a:rPr lang="en-US" spc="16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with</a:t>
            </a:r>
            <a:r>
              <a:rPr lang="en-US" spc="15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mankind</a:t>
            </a:r>
            <a:r>
              <a:rPr lang="en-US" spc="15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from</a:t>
            </a:r>
            <a:r>
              <a:rPr lang="en-US" spc="15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</a:t>
            </a:r>
            <a:r>
              <a:rPr lang="en-US" spc="15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dawn</a:t>
            </a:r>
            <a:r>
              <a:rPr lang="en-US" spc="15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of</a:t>
            </a:r>
            <a:r>
              <a:rPr lang="en-US" spc="15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human</a:t>
            </a:r>
            <a:r>
              <a:rPr lang="en-US" spc="14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civilization.</a:t>
            </a:r>
            <a:r>
              <a:rPr lang="en-US" spc="-28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There</a:t>
            </a:r>
            <a:r>
              <a:rPr lang="en-US" spc="-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is increasing habit</a:t>
            </a:r>
            <a:r>
              <a:rPr lang="en-US" spc="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of saying with flowers.</a:t>
            </a:r>
            <a:endParaRPr lang="en-US" sz="16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742950" marR="0" lvl="1" indent="-285750" algn="just">
              <a:lnSpc>
                <a:spcPts val="1375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723265" algn="l"/>
              </a:tabLst>
            </a:pPr>
            <a:r>
              <a:rPr lang="en-US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‟</a:t>
            </a:r>
            <a:r>
              <a:rPr lang="en-US" b="1" spc="-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Any</a:t>
            </a:r>
            <a:r>
              <a:rPr lang="en-US" b="1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Indians</a:t>
            </a:r>
            <a:r>
              <a:rPr lang="en-US" b="1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born</a:t>
            </a:r>
            <a:r>
              <a:rPr lang="en-US" b="1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with</a:t>
            </a:r>
            <a:r>
              <a:rPr lang="en-US" b="1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flowers</a:t>
            </a:r>
            <a:r>
              <a:rPr lang="en-US" b="1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live</a:t>
            </a:r>
            <a:r>
              <a:rPr lang="en-US" b="1" spc="-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with</a:t>
            </a:r>
            <a:r>
              <a:rPr lang="en-US" b="1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flowers</a:t>
            </a:r>
            <a:r>
              <a:rPr lang="en-US" b="1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and</a:t>
            </a:r>
            <a:r>
              <a:rPr lang="en-US" b="1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finally</a:t>
            </a:r>
            <a:r>
              <a:rPr lang="en-US" b="1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dies</a:t>
            </a:r>
            <a:r>
              <a:rPr lang="en-US" b="1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with</a:t>
            </a:r>
            <a:r>
              <a:rPr lang="en-US" b="1" spc="-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flowers".</a:t>
            </a:r>
            <a:endParaRPr lang="en-US" b="1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66958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1059</TotalTime>
  <Words>2539</Words>
  <Application>Microsoft Office PowerPoint</Application>
  <PresentationFormat>On-screen Show (4:3)</PresentationFormat>
  <Paragraphs>131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Cambria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Nisha Nitharwal</dc:creator>
  <cp:lastModifiedBy>Mahendra</cp:lastModifiedBy>
  <cp:revision>256</cp:revision>
  <cp:lastPrinted>2024-02-10T08:58:42Z</cp:lastPrinted>
  <dcterms:created xsi:type="dcterms:W3CDTF">2019-11-14T04:58:58Z</dcterms:created>
  <dcterms:modified xsi:type="dcterms:W3CDTF">2024-04-17T06:09:59Z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2013-11-12T00:00:00Z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2019-11-14T00:00:00Z</vt:filetime>
  </property>
</Properties>
</file>